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32918400" cy="21945600"/>
  <p:notesSz cx="6858000" cy="9144000"/>
  <p:defaultTextStyle>
    <a:defPPr>
      <a:defRPr lang="en-US"/>
    </a:defPPr>
    <a:lvl1pPr marL="0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1pPr>
    <a:lvl2pPr marL="146494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2pPr>
    <a:lvl3pPr marL="2929883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3pPr>
    <a:lvl4pPr marL="439482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4pPr>
    <a:lvl5pPr marL="5859767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5pPr>
    <a:lvl6pPr marL="7324709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6pPr>
    <a:lvl7pPr marL="8789651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7pPr>
    <a:lvl8pPr marL="10254592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8pPr>
    <a:lvl9pPr marL="11719535" algn="l" defTabSz="2929883" rtl="0" eaLnBrk="1" latinLnBrk="0" hangingPunct="1">
      <a:defRPr sz="57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DFA6"/>
    <a:srgbClr val="1B304A"/>
    <a:srgbClr val="0E1825"/>
    <a:srgbClr val="D9B97C"/>
    <a:srgbClr val="E7C682"/>
    <a:srgbClr val="F0CD86"/>
    <a:srgbClr val="FBDD99"/>
    <a:srgbClr val="FEE4AD"/>
    <a:srgbClr val="FC002A"/>
    <a:srgbClr val="F9C6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169" autoAdjust="0"/>
  </p:normalViewPr>
  <p:slideViewPr>
    <p:cSldViewPr snapToGrid="0">
      <p:cViewPr varScale="1">
        <p:scale>
          <a:sx n="35" d="100"/>
          <a:sy n="35" d="100"/>
        </p:scale>
        <p:origin x="-1040" y="-168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1"/>
            <a:ext cx="27980640" cy="470408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4649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29298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3948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58597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3247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8789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64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642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878844"/>
            <a:ext cx="7406640" cy="187248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878844"/>
            <a:ext cx="21671280" cy="1872488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837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935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3"/>
            <a:ext cx="27980640" cy="4358640"/>
          </a:xfrm>
        </p:spPr>
        <p:txBody>
          <a:bodyPr anchor="t"/>
          <a:lstStyle>
            <a:lvl1pPr algn="l">
              <a:defRPr sz="128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5"/>
            <a:ext cx="27980640" cy="4800600"/>
          </a:xfrm>
        </p:spPr>
        <p:txBody>
          <a:bodyPr anchor="b"/>
          <a:lstStyle>
            <a:lvl1pPr marL="0" indent="0">
              <a:buNone/>
              <a:defRPr sz="6500">
                <a:solidFill>
                  <a:schemeClr val="tx1">
                    <a:tint val="75000"/>
                  </a:schemeClr>
                </a:solidFill>
              </a:defRPr>
            </a:lvl1pPr>
            <a:lvl2pPr marL="1464941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929883" indent="0">
              <a:buNone/>
              <a:defRPr sz="5200">
                <a:solidFill>
                  <a:schemeClr val="tx1">
                    <a:tint val="75000"/>
                  </a:schemeClr>
                </a:solidFill>
              </a:defRPr>
            </a:lvl3pPr>
            <a:lvl4pPr marL="439482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4pPr>
            <a:lvl5pPr marL="5859767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5pPr>
            <a:lvl6pPr marL="7324709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6pPr>
            <a:lvl7pPr marL="8789651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7pPr>
            <a:lvl8pPr marL="10254592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8pPr>
            <a:lvl9pPr marL="11719535" indent="0">
              <a:buNone/>
              <a:defRPr sz="4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09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4"/>
            <a:ext cx="14538960" cy="14483083"/>
          </a:xfrm>
        </p:spPr>
        <p:txBody>
          <a:bodyPr/>
          <a:lstStyle>
            <a:lvl1pPr>
              <a:defRPr sz="9000"/>
            </a:lvl1pPr>
            <a:lvl2pPr>
              <a:defRPr sz="7600"/>
            </a:lvl2pPr>
            <a:lvl3pPr>
              <a:defRPr sz="650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560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1" y="4912363"/>
            <a:ext cx="14544677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1" y="6959602"/>
            <a:ext cx="14544677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3" y="4912363"/>
            <a:ext cx="14550390" cy="2047239"/>
          </a:xfrm>
        </p:spPr>
        <p:txBody>
          <a:bodyPr anchor="b"/>
          <a:lstStyle>
            <a:lvl1pPr marL="0" indent="0">
              <a:buNone/>
              <a:defRPr sz="7600" b="1"/>
            </a:lvl1pPr>
            <a:lvl2pPr marL="1464941" indent="0">
              <a:buNone/>
              <a:defRPr sz="6500" b="1"/>
            </a:lvl2pPr>
            <a:lvl3pPr marL="2929883" indent="0">
              <a:buNone/>
              <a:defRPr sz="5700" b="1"/>
            </a:lvl3pPr>
            <a:lvl4pPr marL="4394825" indent="0">
              <a:buNone/>
              <a:defRPr sz="5200" b="1"/>
            </a:lvl4pPr>
            <a:lvl5pPr marL="5859767" indent="0">
              <a:buNone/>
              <a:defRPr sz="5200" b="1"/>
            </a:lvl5pPr>
            <a:lvl6pPr marL="7324709" indent="0">
              <a:buNone/>
              <a:defRPr sz="5200" b="1"/>
            </a:lvl6pPr>
            <a:lvl7pPr marL="8789651" indent="0">
              <a:buNone/>
              <a:defRPr sz="5200" b="1"/>
            </a:lvl7pPr>
            <a:lvl8pPr marL="10254592" indent="0">
              <a:buNone/>
              <a:defRPr sz="5200" b="1"/>
            </a:lvl8pPr>
            <a:lvl9pPr marL="11719535" indent="0">
              <a:buNone/>
              <a:defRPr sz="5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3" y="6959602"/>
            <a:ext cx="14550390" cy="12644121"/>
          </a:xfrm>
        </p:spPr>
        <p:txBody>
          <a:bodyPr/>
          <a:lstStyle>
            <a:lvl1pPr>
              <a:defRPr sz="7600"/>
            </a:lvl1pPr>
            <a:lvl2pPr>
              <a:defRPr sz="6500"/>
            </a:lvl2pPr>
            <a:lvl3pPr>
              <a:defRPr sz="5700"/>
            </a:lvl3pPr>
            <a:lvl4pPr>
              <a:defRPr sz="5200"/>
            </a:lvl4pPr>
            <a:lvl5pPr>
              <a:defRPr sz="5200"/>
            </a:lvl5pPr>
            <a:lvl6pPr>
              <a:defRPr sz="5200"/>
            </a:lvl6pPr>
            <a:lvl7pPr>
              <a:defRPr sz="5200"/>
            </a:lvl7pPr>
            <a:lvl8pPr>
              <a:defRPr sz="5200"/>
            </a:lvl8pPr>
            <a:lvl9pPr>
              <a:defRPr sz="5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87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248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445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4" y="873759"/>
            <a:ext cx="10829927" cy="3718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5"/>
            <a:ext cx="18402300" cy="18729960"/>
          </a:xfrm>
        </p:spPr>
        <p:txBody>
          <a:bodyPr/>
          <a:lstStyle>
            <a:lvl1pPr>
              <a:defRPr sz="10200"/>
            </a:lvl1pPr>
            <a:lvl2pPr>
              <a:defRPr sz="9000"/>
            </a:lvl2pPr>
            <a:lvl3pPr>
              <a:defRPr sz="7600"/>
            </a:lvl3pPr>
            <a:lvl4pPr>
              <a:defRPr sz="6500"/>
            </a:lvl4pPr>
            <a:lvl5pPr>
              <a:defRPr sz="6500"/>
            </a:lvl5pPr>
            <a:lvl6pPr>
              <a:defRPr sz="6500"/>
            </a:lvl6pPr>
            <a:lvl7pPr>
              <a:defRPr sz="6500"/>
            </a:lvl7pPr>
            <a:lvl8pPr>
              <a:defRPr sz="6500"/>
            </a:lvl8pPr>
            <a:lvl9pPr>
              <a:defRPr sz="6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4" y="4592325"/>
            <a:ext cx="10829927" cy="1501140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682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3"/>
            <a:ext cx="19751040" cy="1813560"/>
          </a:xfrm>
        </p:spPr>
        <p:txBody>
          <a:bodyPr anchor="b"/>
          <a:lstStyle>
            <a:lvl1pPr algn="l">
              <a:defRPr sz="65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1"/>
            <a:ext cx="19751040" cy="13167360"/>
          </a:xfrm>
        </p:spPr>
        <p:txBody>
          <a:bodyPr/>
          <a:lstStyle>
            <a:lvl1pPr marL="0" indent="0">
              <a:buNone/>
              <a:defRPr sz="10200"/>
            </a:lvl1pPr>
            <a:lvl2pPr marL="1464941" indent="0">
              <a:buNone/>
              <a:defRPr sz="9000"/>
            </a:lvl2pPr>
            <a:lvl3pPr marL="2929883" indent="0">
              <a:buNone/>
              <a:defRPr sz="7600"/>
            </a:lvl3pPr>
            <a:lvl4pPr marL="4394825" indent="0">
              <a:buNone/>
              <a:defRPr sz="6500"/>
            </a:lvl4pPr>
            <a:lvl5pPr marL="5859767" indent="0">
              <a:buNone/>
              <a:defRPr sz="6500"/>
            </a:lvl5pPr>
            <a:lvl6pPr marL="7324709" indent="0">
              <a:buNone/>
              <a:defRPr sz="6500"/>
            </a:lvl6pPr>
            <a:lvl7pPr marL="8789651" indent="0">
              <a:buNone/>
              <a:defRPr sz="6500"/>
            </a:lvl7pPr>
            <a:lvl8pPr marL="10254592" indent="0">
              <a:buNone/>
              <a:defRPr sz="6500"/>
            </a:lvl8pPr>
            <a:lvl9pPr marL="11719535" indent="0">
              <a:buNone/>
              <a:defRPr sz="6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3"/>
            <a:ext cx="19751040" cy="2575560"/>
          </a:xfrm>
        </p:spPr>
        <p:txBody>
          <a:bodyPr/>
          <a:lstStyle>
            <a:lvl1pPr marL="0" indent="0">
              <a:buNone/>
              <a:defRPr sz="4500"/>
            </a:lvl1pPr>
            <a:lvl2pPr marL="1464941" indent="0">
              <a:buNone/>
              <a:defRPr sz="3800"/>
            </a:lvl2pPr>
            <a:lvl3pPr marL="2929883" indent="0">
              <a:buNone/>
              <a:defRPr sz="3100"/>
            </a:lvl3pPr>
            <a:lvl4pPr marL="4394825" indent="0">
              <a:buNone/>
              <a:defRPr sz="2900"/>
            </a:lvl4pPr>
            <a:lvl5pPr marL="5859767" indent="0">
              <a:buNone/>
              <a:defRPr sz="2900"/>
            </a:lvl5pPr>
            <a:lvl6pPr marL="7324709" indent="0">
              <a:buNone/>
              <a:defRPr sz="2900"/>
            </a:lvl6pPr>
            <a:lvl7pPr marL="8789651" indent="0">
              <a:buNone/>
              <a:defRPr sz="2900"/>
            </a:lvl7pPr>
            <a:lvl8pPr marL="10254592" indent="0">
              <a:buNone/>
              <a:defRPr sz="2900"/>
            </a:lvl8pPr>
            <a:lvl9pPr marL="11719535" indent="0">
              <a:buNone/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991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1"/>
            <a:ext cx="29626560" cy="3657600"/>
          </a:xfrm>
          <a:prstGeom prst="rect">
            <a:avLst/>
          </a:prstGeom>
        </p:spPr>
        <p:txBody>
          <a:bodyPr vert="horz" lIns="292988" tIns="146495" rIns="292988" bIns="14649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4"/>
            <a:ext cx="29626560" cy="14483083"/>
          </a:xfrm>
          <a:prstGeom prst="rect">
            <a:avLst/>
          </a:prstGeom>
        </p:spPr>
        <p:txBody>
          <a:bodyPr vert="horz" lIns="292988" tIns="146495" rIns="292988" bIns="14649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l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F4E1B2-4E9C-4264-AB56-E67262B8BDCE}" type="datetimeFigureOut">
              <a:rPr lang="en-US" smtClean="0"/>
              <a:t>3/19/13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4"/>
            <a:ext cx="104241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ct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4"/>
            <a:ext cx="7680960" cy="1168401"/>
          </a:xfrm>
          <a:prstGeom prst="rect">
            <a:avLst/>
          </a:prstGeom>
        </p:spPr>
        <p:txBody>
          <a:bodyPr vert="horz" lIns="292988" tIns="146495" rIns="292988" bIns="146495" rtlCol="0" anchor="ctr"/>
          <a:lstStyle>
            <a:lvl1pPr algn="r">
              <a:defRPr sz="3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A62C4B-4604-4DE7-83C5-FD9765841A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414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929883" rtl="0" eaLnBrk="1" latinLnBrk="0" hangingPunct="1">
        <a:spcBef>
          <a:spcPct val="0"/>
        </a:spcBef>
        <a:buNone/>
        <a:defRPr sz="14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8706" indent="-1098706" algn="l" defTabSz="2929883" rtl="0" eaLnBrk="1" latinLnBrk="0" hangingPunct="1">
        <a:spcBef>
          <a:spcPct val="20000"/>
        </a:spcBef>
        <a:buFont typeface="Arial" pitchFamily="34" charset="0"/>
        <a:buChar char="•"/>
        <a:defRPr sz="10200" kern="1200">
          <a:solidFill>
            <a:schemeClr val="tx1"/>
          </a:solidFill>
          <a:latin typeface="+mn-lt"/>
          <a:ea typeface="+mn-ea"/>
          <a:cs typeface="+mn-cs"/>
        </a:defRPr>
      </a:lvl1pPr>
      <a:lvl2pPr marL="2380530" indent="-915589" algn="l" defTabSz="2929883" rtl="0" eaLnBrk="1" latinLnBrk="0" hangingPunct="1">
        <a:spcBef>
          <a:spcPct val="20000"/>
        </a:spcBef>
        <a:buFont typeface="Arial" pitchFamily="34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2pPr>
      <a:lvl3pPr marL="366235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7600" kern="1200">
          <a:solidFill>
            <a:schemeClr val="tx1"/>
          </a:solidFill>
          <a:latin typeface="+mn-lt"/>
          <a:ea typeface="+mn-ea"/>
          <a:cs typeface="+mn-cs"/>
        </a:defRPr>
      </a:lvl3pPr>
      <a:lvl4pPr marL="5127296" indent="-732471" algn="l" defTabSz="2929883" rtl="0" eaLnBrk="1" latinLnBrk="0" hangingPunct="1">
        <a:spcBef>
          <a:spcPct val="20000"/>
        </a:spcBef>
        <a:buFont typeface="Arial" pitchFamily="34" charset="0"/>
        <a:buChar char="–"/>
        <a:defRPr sz="6500" kern="1200">
          <a:solidFill>
            <a:schemeClr val="tx1"/>
          </a:solidFill>
          <a:latin typeface="+mn-lt"/>
          <a:ea typeface="+mn-ea"/>
          <a:cs typeface="+mn-cs"/>
        </a:defRPr>
      </a:lvl4pPr>
      <a:lvl5pPr marL="6592237" indent="-732471" algn="l" defTabSz="2929883" rtl="0" eaLnBrk="1" latinLnBrk="0" hangingPunct="1">
        <a:spcBef>
          <a:spcPct val="20000"/>
        </a:spcBef>
        <a:buFont typeface="Arial" pitchFamily="34" charset="0"/>
        <a:buChar char="»"/>
        <a:defRPr sz="6500" kern="1200">
          <a:solidFill>
            <a:schemeClr val="tx1"/>
          </a:solidFill>
          <a:latin typeface="+mn-lt"/>
          <a:ea typeface="+mn-ea"/>
          <a:cs typeface="+mn-cs"/>
        </a:defRPr>
      </a:lvl5pPr>
      <a:lvl6pPr marL="8057180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6pPr>
      <a:lvl7pPr marL="9522121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7pPr>
      <a:lvl8pPr marL="10987064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8pPr>
      <a:lvl9pPr marL="12452005" indent="-732471" algn="l" defTabSz="2929883" rtl="0" eaLnBrk="1" latinLnBrk="0" hangingPunct="1">
        <a:spcBef>
          <a:spcPct val="20000"/>
        </a:spcBef>
        <a:buFont typeface="Arial" pitchFamily="34" charset="0"/>
        <a:buChar char="•"/>
        <a:defRPr sz="6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1pPr>
      <a:lvl2pPr marL="146494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2pPr>
      <a:lvl3pPr marL="2929883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39482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4pPr>
      <a:lvl5pPr marL="5859767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5pPr>
      <a:lvl6pPr marL="7324709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6pPr>
      <a:lvl7pPr marL="8789651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7pPr>
      <a:lvl8pPr marL="10254592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8pPr>
      <a:lvl9pPr marL="11719535" algn="l" defTabSz="2929883" rtl="0" eaLnBrk="1" latinLnBrk="0" hangingPunct="1">
        <a:defRPr sz="5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rved Down Arrow 52"/>
          <p:cNvSpPr/>
          <p:nvPr/>
        </p:nvSpPr>
        <p:spPr>
          <a:xfrm rot="19582703" flipH="1" flipV="1">
            <a:off x="4571297" y="18150485"/>
            <a:ext cx="3665415" cy="1564225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Curved Down Arrow 49"/>
          <p:cNvSpPr/>
          <p:nvPr/>
        </p:nvSpPr>
        <p:spPr>
          <a:xfrm rot="2048200">
            <a:off x="10029616" y="12372451"/>
            <a:ext cx="3602075" cy="1700330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Curved Down Arrow 30"/>
          <p:cNvSpPr/>
          <p:nvPr/>
        </p:nvSpPr>
        <p:spPr>
          <a:xfrm rot="2048200" flipV="1">
            <a:off x="3454594" y="12687819"/>
            <a:ext cx="3605112" cy="1564225"/>
          </a:xfrm>
          <a:prstGeom prst="curvedDownArrow">
            <a:avLst>
              <a:gd name="adj1" fmla="val 18188"/>
              <a:gd name="adj2" fmla="val 40638"/>
              <a:gd name="adj3" fmla="val 25913"/>
            </a:avLst>
          </a:prstGeom>
          <a:solidFill>
            <a:srgbClr val="FFFFF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Oval 15"/>
          <p:cNvSpPr/>
          <p:nvPr/>
        </p:nvSpPr>
        <p:spPr>
          <a:xfrm>
            <a:off x="465819" y="3053830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991600" y="304800"/>
            <a:ext cx="14953491" cy="972960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4400" b="1" dirty="0" smtClean="0">
                <a:latin typeface="Raleway"/>
                <a:cs typeface="Raleway"/>
              </a:rPr>
              <a:t>PREDICTING THE NEXT</a:t>
            </a:r>
            <a:endParaRPr lang="en-US" sz="4400" b="1" dirty="0">
              <a:latin typeface="Raleway"/>
              <a:cs typeface="Raleway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620000" y="3048000"/>
            <a:ext cx="18079479" cy="849849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3600" dirty="0" smtClean="0">
                <a:latin typeface="Raleway"/>
                <a:cs typeface="Raleway"/>
              </a:rPr>
              <a:t>Nicholas </a:t>
            </a:r>
            <a:r>
              <a:rPr lang="en-US" sz="3600" dirty="0" smtClean="0">
                <a:latin typeface="Raleway"/>
                <a:cs typeface="Raleway"/>
              </a:rPr>
              <a:t>Amoscato</a:t>
            </a:r>
            <a:r>
              <a:rPr lang="en-US" sz="3600" dirty="0">
                <a:latin typeface="Raleway"/>
                <a:cs typeface="Raleway"/>
              </a:rPr>
              <a:t> </a:t>
            </a:r>
            <a:r>
              <a:rPr lang="en-US" sz="3600" dirty="0" smtClean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 smtClean="0">
                <a:latin typeface="Raleway"/>
                <a:cs typeface="Raleway"/>
              </a:rPr>
              <a:t> Julie </a:t>
            </a:r>
            <a:r>
              <a:rPr lang="en-US" sz="3600" dirty="0" smtClean="0">
                <a:latin typeface="Raleway"/>
                <a:cs typeface="Raleway"/>
              </a:rPr>
              <a:t>De </a:t>
            </a:r>
            <a:r>
              <a:rPr lang="en-US" sz="3600" dirty="0">
                <a:latin typeface="Raleway"/>
                <a:cs typeface="Raleway"/>
              </a:rPr>
              <a:t>Lorenzo </a:t>
            </a:r>
            <a:r>
              <a:rPr lang="en-US" sz="3600" dirty="0">
                <a:latin typeface="Wingdings"/>
                <a:ea typeface="Wingdings"/>
                <a:cs typeface="Wingdings"/>
                <a:sym typeface="Wingdings"/>
              </a:rPr>
              <a:t></a:t>
            </a:r>
            <a:r>
              <a:rPr lang="en-US" sz="3600" dirty="0">
                <a:latin typeface="Raleway"/>
                <a:cs typeface="Raleway"/>
              </a:rPr>
              <a:t> Chun </a:t>
            </a:r>
            <a:r>
              <a:rPr lang="en-US" sz="3600" dirty="0" smtClean="0">
                <a:latin typeface="Raleway"/>
                <a:cs typeface="Raleway"/>
              </a:rPr>
              <a:t>Ping Ng</a:t>
            </a:r>
            <a:endParaRPr lang="en-US" sz="3600" dirty="0">
              <a:latin typeface="Raleway"/>
              <a:cs typeface="Raleway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106" y="2902276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INTRODUCTION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62000" y="4292600"/>
            <a:ext cx="13639800" cy="5097481"/>
          </a:xfrm>
          <a:prstGeom prst="rect">
            <a:avLst/>
          </a:prstGeom>
        </p:spPr>
        <p:txBody>
          <a:bodyPr wrap="square" lIns="59620" tIns="29811" rIns="59620" bIns="29811">
            <a:spAutoFit/>
          </a:bodyPr>
          <a:lstStyle/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4000" dirty="0" smtClean="0">
                <a:latin typeface="Helvetica Neue Light"/>
                <a:cs typeface="Helvetica Neue Light"/>
              </a:rPr>
              <a:t>Investigate </a:t>
            </a:r>
            <a:r>
              <a:rPr lang="en-US" sz="4000" dirty="0">
                <a:latin typeface="Helvetica Neue Light"/>
                <a:cs typeface="Helvetica Neue Light"/>
              </a:rPr>
              <a:t>relationship between a movie’s </a:t>
            </a:r>
            <a:r>
              <a:rPr lang="en-US" sz="4000" dirty="0">
                <a:solidFill>
                  <a:srgbClr val="F9C642"/>
                </a:solidFill>
                <a:latin typeface="Helvetica Neue Light"/>
                <a:cs typeface="Helvetica Neue Light"/>
              </a:rPr>
              <a:t>attributes </a:t>
            </a:r>
            <a:r>
              <a:rPr lang="en-US" sz="4000" dirty="0">
                <a:latin typeface="Helvetica Neue Light"/>
                <a:cs typeface="Helvetica Neue Light"/>
              </a:rPr>
              <a:t>and the </a:t>
            </a:r>
            <a:r>
              <a:rPr lang="en-US" sz="4000" dirty="0">
                <a:solidFill>
                  <a:srgbClr val="F9C642"/>
                </a:solidFill>
                <a:latin typeface="Helvetica Neue Light"/>
                <a:cs typeface="Helvetica Neue Light"/>
              </a:rPr>
              <a:t>rating </a:t>
            </a:r>
            <a:r>
              <a:rPr lang="en-US" sz="4000" dirty="0">
                <a:latin typeface="Helvetica Neue Light"/>
                <a:cs typeface="Helvetica Neue Light"/>
              </a:rPr>
              <a:t>it </a:t>
            </a:r>
            <a:r>
              <a:rPr lang="en-US" sz="4000" dirty="0" smtClean="0">
                <a:latin typeface="Helvetica Neue Light"/>
                <a:cs typeface="Helvetica Neue Light"/>
              </a:rPr>
              <a:t>received.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4000" dirty="0" smtClean="0">
                <a:latin typeface="Helvetica Neue Light"/>
                <a:cs typeface="Helvetica Neue Light"/>
              </a:rPr>
              <a:t>Implement </a:t>
            </a:r>
            <a:r>
              <a:rPr lang="en-US" sz="4000" dirty="0">
                <a:latin typeface="Helvetica Neue Light"/>
                <a:cs typeface="Helvetica Neue Light"/>
              </a:rPr>
              <a:t>and compare the effectiveness of a </a:t>
            </a:r>
            <a:r>
              <a:rPr lang="en-US" sz="4000" dirty="0">
                <a:solidFill>
                  <a:srgbClr val="F9C642"/>
                </a:solidFill>
                <a:latin typeface="Helvetica Neue Light"/>
                <a:cs typeface="Helvetica Neue Light"/>
              </a:rPr>
              <a:t>model tree</a:t>
            </a:r>
            <a:r>
              <a:rPr lang="en-US" sz="4000" dirty="0">
                <a:latin typeface="Helvetica Neue Light"/>
                <a:cs typeface="Helvetica Neue Light"/>
              </a:rPr>
              <a:t> and a </a:t>
            </a:r>
            <a:r>
              <a:rPr lang="en-US" sz="4000" dirty="0">
                <a:solidFill>
                  <a:srgbClr val="F9C642"/>
                </a:solidFill>
                <a:latin typeface="Helvetica Neue Light"/>
                <a:cs typeface="Helvetica Neue Light"/>
              </a:rPr>
              <a:t>neural network</a:t>
            </a:r>
            <a:r>
              <a:rPr lang="en-US" sz="4000" dirty="0">
                <a:latin typeface="Helvetica Neue Light"/>
                <a:cs typeface="Helvetica Neue Light"/>
              </a:rPr>
              <a:t> that take the attributes as input and output the expected </a:t>
            </a:r>
            <a:r>
              <a:rPr lang="en-US" sz="4000" dirty="0" smtClean="0">
                <a:latin typeface="Helvetica Neue Light"/>
                <a:cs typeface="Helvetica Neue Light"/>
              </a:rPr>
              <a:t>rating.</a:t>
            </a:r>
          </a:p>
          <a:p>
            <a:pPr marL="957263" lvl="1" indent="-554038" fontAlgn="base">
              <a:lnSpc>
                <a:spcPct val="110000"/>
              </a:lnSpc>
              <a:spcAft>
                <a:spcPts val="1200"/>
              </a:spcAft>
              <a:buFont typeface="Arial"/>
              <a:buChar char="•"/>
            </a:pPr>
            <a:r>
              <a:rPr lang="en-US" sz="4000" dirty="0" smtClean="0">
                <a:latin typeface="Helvetica Neue Light"/>
                <a:cs typeface="Helvetica Neue Light"/>
              </a:rPr>
              <a:t>Compare </a:t>
            </a:r>
            <a:r>
              <a:rPr lang="en-US" sz="4000" dirty="0">
                <a:latin typeface="Helvetica Neue Light"/>
                <a:cs typeface="Helvetica Neue Light"/>
              </a:rPr>
              <a:t>the effectiveness of these models with and without feature selection using </a:t>
            </a:r>
            <a:r>
              <a:rPr lang="en-US" sz="4000" dirty="0">
                <a:solidFill>
                  <a:srgbClr val="F9C642"/>
                </a:solidFill>
                <a:latin typeface="Helvetica Neue Light"/>
                <a:cs typeface="Helvetica Neue Light"/>
              </a:rPr>
              <a:t>sequential forward </a:t>
            </a:r>
            <a:r>
              <a:rPr lang="en-US" sz="4000" dirty="0" smtClean="0">
                <a:solidFill>
                  <a:srgbClr val="F9C642"/>
                </a:solidFill>
                <a:latin typeface="Helvetica Neue Light"/>
                <a:cs typeface="Helvetica Neue Light"/>
              </a:rPr>
              <a:t>search</a:t>
            </a:r>
            <a:r>
              <a:rPr lang="en-US" sz="4000" dirty="0" smtClean="0">
                <a:latin typeface="Helvetica Neue Light"/>
                <a:cs typeface="Helvetica Neue Light"/>
              </a:rPr>
              <a:t>.</a:t>
            </a:r>
            <a:endParaRPr lang="en-US" sz="4000" dirty="0">
              <a:latin typeface="Helvetica Neue Light"/>
              <a:cs typeface="Helvetica Neue Light"/>
            </a:endParaRPr>
          </a:p>
        </p:txBody>
      </p:sp>
      <p:pic>
        <p:nvPicPr>
          <p:cNvPr id="1026" name="Picture 2" descr="http://ia.media-imdb.com/images/M/MV5BMTc3MjI0MjM0NF5BMl5BanBnXkFtZTcwMTYxMTQ1OA@@._V1_SY317_CR0,0,214,317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1582" y="15196465"/>
            <a:ext cx="3623808" cy="5566791"/>
          </a:xfrm>
          <a:prstGeom prst="rect">
            <a:avLst/>
          </a:prstGeom>
          <a:solidFill>
            <a:srgbClr val="FFFFFF">
              <a:shade val="85000"/>
            </a:srgbClr>
          </a:solidFill>
          <a:ln w="38100" cap="sq" cmpd="sng">
            <a:noFill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  <a:reflection blurRad="6350" stA="52000" endA="300" endPos="35000" dir="5400000" sy="-100000" algn="bl" rotWithShape="0"/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/>
          <p:cNvSpPr/>
          <p:nvPr/>
        </p:nvSpPr>
        <p:spPr>
          <a:xfrm>
            <a:off x="7116234" y="15530070"/>
            <a:ext cx="6515100" cy="4971964"/>
          </a:xfrm>
          <a:prstGeom prst="rect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</p:txBody>
      </p:sp>
      <p:sp>
        <p:nvSpPr>
          <p:cNvPr id="44" name="TextBox 43"/>
          <p:cNvSpPr txBox="1"/>
          <p:nvPr/>
        </p:nvSpPr>
        <p:spPr>
          <a:xfrm rot="424593">
            <a:off x="3628147" y="14495966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err="1" smtClean="0">
                <a:latin typeface="Helvetica Neue Light"/>
                <a:cs typeface="Helvetica Neue Light"/>
              </a:rPr>
              <a:t>IMDb</a:t>
            </a:r>
            <a:r>
              <a:rPr lang="en-US" sz="3200" dirty="0" smtClean="0">
                <a:latin typeface="Helvetica Neue Light"/>
                <a:cs typeface="Helvetica Neue Light"/>
              </a:rPr>
              <a:t> IDs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44000" y="857090"/>
            <a:ext cx="14953491" cy="2481065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pPr algn="ctr"/>
            <a:r>
              <a:rPr lang="en-US" sz="14200" dirty="0" smtClean="0">
                <a:latin typeface="Raleway ExtraLight"/>
                <a:cs typeface="Raleway ExtraLight"/>
              </a:rPr>
              <a:t>BEST PICTURE</a:t>
            </a:r>
            <a:endParaRPr lang="en-US" sz="14200" dirty="0">
              <a:latin typeface="Raleway ExtraLight"/>
              <a:cs typeface="Raleway ExtraLight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 flipH="1">
            <a:off x="110490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19888200" y="838200"/>
            <a:ext cx="2057400" cy="0"/>
          </a:xfrm>
          <a:prstGeom prst="line">
            <a:avLst/>
          </a:prstGeom>
          <a:ln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74711" y="2757493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1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sp>
        <p:nvSpPr>
          <p:cNvPr id="36" name="Oval 35"/>
          <p:cNvSpPr/>
          <p:nvPr/>
        </p:nvSpPr>
        <p:spPr>
          <a:xfrm>
            <a:off x="465819" y="10216630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1447106" y="10065076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PROJECT SETUP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49311" y="9920293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>
                <a:solidFill>
                  <a:srgbClr val="173B78"/>
                </a:solidFill>
                <a:latin typeface="Raleway Light"/>
                <a:cs typeface="Raleway Light"/>
              </a:rPr>
              <a:t>2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  <p:sp>
        <p:nvSpPr>
          <p:cNvPr id="26" name="Cloud 25"/>
          <p:cNvSpPr/>
          <p:nvPr/>
        </p:nvSpPr>
        <p:spPr>
          <a:xfrm rot="21294903">
            <a:off x="468356" y="11634208"/>
            <a:ext cx="5562600" cy="2586326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 rot="20830420">
            <a:off x="1024468" y="12251270"/>
            <a:ext cx="4415250" cy="9694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pc="1100" dirty="0" err="1" smtClean="0">
                <a:solidFill>
                  <a:srgbClr val="FC002A"/>
                </a:solidFill>
              </a:rPr>
              <a:t>movielens</a:t>
            </a:r>
            <a:endParaRPr lang="en-US" b="1" spc="1100" dirty="0">
              <a:solidFill>
                <a:srgbClr val="FC002A"/>
              </a:solidFill>
            </a:endParaRPr>
          </a:p>
        </p:txBody>
      </p:sp>
      <p:sp>
        <p:nvSpPr>
          <p:cNvPr id="45" name="Cloud 44"/>
          <p:cNvSpPr/>
          <p:nvPr/>
        </p:nvSpPr>
        <p:spPr>
          <a:xfrm rot="1745892">
            <a:off x="6937062" y="11450872"/>
            <a:ext cx="4261474" cy="3869860"/>
          </a:xfrm>
          <a:prstGeom prst="cloud">
            <a:avLst/>
          </a:prstGeom>
          <a:gradFill>
            <a:gsLst>
              <a:gs pos="0">
                <a:srgbClr val="FEE4AD"/>
              </a:gs>
              <a:gs pos="71000">
                <a:srgbClr val="FBDD99"/>
              </a:gs>
              <a:gs pos="98000">
                <a:srgbClr val="D9B97C"/>
              </a:gs>
            </a:gsLst>
            <a:lin ang="3960000" scaled="0"/>
          </a:gradFill>
          <a:ln>
            <a:solidFill>
              <a:srgbClr val="1B304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4" name="Group 33"/>
          <p:cNvGrpSpPr/>
          <p:nvPr/>
        </p:nvGrpSpPr>
        <p:grpSpPr>
          <a:xfrm rot="674427">
            <a:off x="7557267" y="12062276"/>
            <a:ext cx="3051465" cy="2618589"/>
            <a:chOff x="8772235" y="11363774"/>
            <a:chExt cx="3051465" cy="2618589"/>
          </a:xfrm>
        </p:grpSpPr>
        <p:pic>
          <p:nvPicPr>
            <p:cNvPr id="32" name="Picture 31" descr="IMDb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72235" y="11363774"/>
              <a:ext cx="3051465" cy="1901346"/>
            </a:xfrm>
            <a:prstGeom prst="rect">
              <a:avLst/>
            </a:prstGeom>
          </p:spPr>
        </p:pic>
        <p:sp>
          <p:nvSpPr>
            <p:cNvPr id="33" name="TextBox 32"/>
            <p:cNvSpPr txBox="1"/>
            <p:nvPr/>
          </p:nvSpPr>
          <p:spPr>
            <a:xfrm>
              <a:off x="9564308" y="12966700"/>
              <a:ext cx="146731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b="1" dirty="0" smtClean="0">
                  <a:solidFill>
                    <a:schemeClr val="bg1"/>
                  </a:solidFill>
                  <a:latin typeface="Arial"/>
                  <a:cs typeface="Arial"/>
                </a:rPr>
                <a:t>API</a:t>
              </a:r>
              <a:endParaRPr lang="en-US" sz="6000" b="1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pic>
        <p:nvPicPr>
          <p:cNvPr id="49" name="Picture 48" descr="oscar-statu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0" y="4191000"/>
            <a:ext cx="6990287" cy="18525935"/>
          </a:xfrm>
          <a:prstGeom prst="rect">
            <a:avLst/>
          </a:prstGeom>
        </p:spPr>
      </p:pic>
      <p:sp>
        <p:nvSpPr>
          <p:cNvPr id="51" name="TextBox 50"/>
          <p:cNvSpPr txBox="1"/>
          <p:nvPr/>
        </p:nvSpPr>
        <p:spPr>
          <a:xfrm rot="1304638">
            <a:off x="10638546" y="11625767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Feature values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382934" y="15777634"/>
            <a:ext cx="6101656" cy="47089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imdb_id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tt1024648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8.2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rating_count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42817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actors: Ben Affleck, Bryan Cranston,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Alan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Arkin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John Goodman,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       Victor Garber 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directors: Ben Affleck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writers: Chris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Terrio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,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Joshuah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Bearman</a:t>
            </a:r>
            <a:endParaRPr lang="en-US" sz="2000" dirty="0">
              <a:solidFill>
                <a:srgbClr val="000000"/>
              </a:solidFill>
              <a:latin typeface="Courier New"/>
              <a:cs typeface="Courier New"/>
            </a:endParaRP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genres: Drama, History, Thriller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languages: English, Persian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country: USA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rating: R	</a:t>
            </a:r>
          </a:p>
          <a:p>
            <a:r>
              <a:rPr lang="en-US" sz="2000" dirty="0" err="1">
                <a:solidFill>
                  <a:srgbClr val="000000"/>
                </a:solidFill>
                <a:latin typeface="Courier New"/>
                <a:cs typeface="Courier New"/>
              </a:rPr>
              <a:t>release_date</a:t>
            </a:r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: 2012-10-12	</a:t>
            </a:r>
          </a:p>
          <a:p>
            <a:r>
              <a:rPr lang="en-US" sz="2000" dirty="0">
                <a:solidFill>
                  <a:srgbClr val="000000"/>
                </a:solidFill>
                <a:latin typeface="Courier New"/>
                <a:cs typeface="Courier New"/>
              </a:rPr>
              <a:t>Runtime: 120</a:t>
            </a:r>
          </a:p>
          <a:p>
            <a:endParaRPr lang="en-US" sz="2000" dirty="0"/>
          </a:p>
        </p:txBody>
      </p:sp>
      <p:sp>
        <p:nvSpPr>
          <p:cNvPr id="54" name="TextBox 53"/>
          <p:cNvSpPr txBox="1"/>
          <p:nvPr/>
        </p:nvSpPr>
        <p:spPr>
          <a:xfrm rot="279314">
            <a:off x="3953725" y="19976663"/>
            <a:ext cx="3458482" cy="552653"/>
          </a:xfrm>
          <a:prstGeom prst="rect">
            <a:avLst/>
          </a:prstGeom>
          <a:noFill/>
        </p:spPr>
        <p:txBody>
          <a:bodyPr wrap="square" lIns="59628" tIns="29814" rIns="59628" bIns="29814" rtlCol="0">
            <a:spAutoFit/>
          </a:bodyPr>
          <a:lstStyle/>
          <a:p>
            <a:pPr algn="ctr"/>
            <a:r>
              <a:rPr lang="en-US" sz="3200" dirty="0" smtClean="0">
                <a:latin typeface="Helvetica Neue Light"/>
                <a:cs typeface="Helvetica Neue Light"/>
              </a:rPr>
              <a:t>Cleanup data</a:t>
            </a:r>
            <a:endParaRPr lang="en-US" sz="3200" dirty="0">
              <a:latin typeface="Helvetica Neue Light"/>
              <a:cs typeface="Helvetica Neue Light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18744265" y="4634888"/>
            <a:ext cx="1040650" cy="1040650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/>
          <p:cNvSpPr txBox="1"/>
          <p:nvPr/>
        </p:nvSpPr>
        <p:spPr>
          <a:xfrm>
            <a:off x="19725552" y="4483334"/>
            <a:ext cx="7924800" cy="1311514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6600" dirty="0" smtClean="0">
                <a:latin typeface="Raleway Light"/>
                <a:cs typeface="Raleway Light"/>
              </a:rPr>
              <a:t>MODEL CHOICE</a:t>
            </a:r>
            <a:endParaRPr lang="en-US" sz="6600" dirty="0">
              <a:latin typeface="Raleway Light"/>
              <a:cs typeface="Raleway Light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8727757" y="4287752"/>
            <a:ext cx="1271270" cy="1403847"/>
          </a:xfrm>
          <a:prstGeom prst="rect">
            <a:avLst/>
          </a:prstGeom>
          <a:noFill/>
        </p:spPr>
        <p:txBody>
          <a:bodyPr wrap="square" lIns="292988" tIns="146495" rIns="292988" bIns="146495" rtlCol="0">
            <a:spAutoFit/>
          </a:bodyPr>
          <a:lstStyle/>
          <a:p>
            <a:r>
              <a:rPr lang="en-US" sz="7200" b="1" dirty="0" smtClean="0">
                <a:solidFill>
                  <a:srgbClr val="173B78"/>
                </a:solidFill>
                <a:latin typeface="Raleway Light"/>
                <a:cs typeface="Raleway Light"/>
              </a:rPr>
              <a:t>3</a:t>
            </a:r>
            <a:endParaRPr lang="en-US" sz="7200" b="1" dirty="0">
              <a:solidFill>
                <a:srgbClr val="173B78"/>
              </a:solidFill>
              <a:latin typeface="Raleway Light"/>
              <a:cs typeface="Raleway Light"/>
            </a:endParaRPr>
          </a:p>
        </p:txBody>
      </p:sp>
    </p:spTree>
    <p:extLst>
      <p:ext uri="{BB962C8B-B14F-4D97-AF65-F5344CB8AC3E}">
        <p14:creationId xmlns:p14="http://schemas.microsoft.com/office/powerpoint/2010/main" val="4285018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134</Words>
  <Application>Microsoft Macintosh PowerPoint</Application>
  <PresentationFormat>Custom</PresentationFormat>
  <Paragraphs>31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De Lorenzo</dc:creator>
  <cp:lastModifiedBy>Nicholas Amoscato</cp:lastModifiedBy>
  <cp:revision>19</cp:revision>
  <dcterms:created xsi:type="dcterms:W3CDTF">2013-03-20T01:31:40Z</dcterms:created>
  <dcterms:modified xsi:type="dcterms:W3CDTF">2013-03-20T04:32:43Z</dcterms:modified>
</cp:coreProperties>
</file>

<file path=docProps/thumbnail.jpeg>
</file>